
<file path=[Content_Types].xml><?xml version="1.0" encoding="utf-8"?>
<Types xmlns="http://schemas.openxmlformats.org/package/2006/content-types">
  <Default Extension="gif" ContentType="image/gif"/>
  <Default Extension="jfif" ContentType="image/jpeg"/>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8"/>
  </p:notesMasterIdLst>
  <p:handoutMasterIdLst>
    <p:handoutMasterId r:id="rId69"/>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5" r:id="rId65"/>
    <p:sldId id="433" r:id="rId66"/>
    <p:sldId id="434"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5"/>
            <p14:sldId id="433"/>
            <p14:sldId id="4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4574"/>
    <a:srgbClr val="1B2C62"/>
    <a:srgbClr val="763B78"/>
    <a:srgbClr val="C05178"/>
    <a:srgbClr val="FFB65C"/>
    <a:srgbClr val="F37B68"/>
    <a:srgbClr val="4472C4"/>
    <a:srgbClr val="FFFFFF"/>
    <a:srgbClr val="2F528F"/>
    <a:srgbClr val="00A1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09" d="100"/>
          <a:sy n="109" d="100"/>
        </p:scale>
        <p:origin x="62" y="197"/>
      </p:cViewPr>
      <p:guideLst>
        <p:guide orient="horz" pos="2160"/>
        <p:guide pos="3840"/>
      </p:guideLst>
    </p:cSldViewPr>
  </p:slideViewPr>
  <p:notesTextViewPr>
    <p:cViewPr>
      <p:scale>
        <a:sx n="1" d="1"/>
        <a:sy n="1" d="1"/>
      </p:scale>
      <p:origin x="0" y="0"/>
    </p:cViewPr>
  </p:notesTextViewPr>
  <p:sorterViewPr>
    <p:cViewPr>
      <p:scale>
        <a:sx n="60" d="100"/>
        <a:sy n="6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15/07/2020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15/07/2020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8.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8.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7" Type="http://schemas.openxmlformats.org/officeDocument/2006/relationships/hyperlink" Target="https://www.youtube.com/watch?v=rASfmIImRRU"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8" Type="http://schemas.openxmlformats.org/officeDocument/2006/relationships/image" Target="../media/image125.png"/><Relationship Id="rId13" Type="http://schemas.openxmlformats.org/officeDocument/2006/relationships/image" Target="../media/image130.png"/><Relationship Id="rId3" Type="http://schemas.openxmlformats.org/officeDocument/2006/relationships/image" Target="../media/image120.svg"/><Relationship Id="rId7" Type="http://schemas.openxmlformats.org/officeDocument/2006/relationships/image" Target="../media/image124.png"/><Relationship Id="rId12" Type="http://schemas.openxmlformats.org/officeDocument/2006/relationships/image" Target="../media/image129.jfif"/><Relationship Id="rId2" Type="http://schemas.openxmlformats.org/officeDocument/2006/relationships/image" Target="../media/image119.png"/><Relationship Id="rId1" Type="http://schemas.openxmlformats.org/officeDocument/2006/relationships/slideLayout" Target="../slideLayouts/slideLayout1.xml"/><Relationship Id="rId6" Type="http://schemas.openxmlformats.org/officeDocument/2006/relationships/image" Target="../media/image123.png"/><Relationship Id="rId11" Type="http://schemas.openxmlformats.org/officeDocument/2006/relationships/image" Target="../media/image128.svg"/><Relationship Id="rId5" Type="http://schemas.openxmlformats.org/officeDocument/2006/relationships/image" Target="../media/image122.svg"/><Relationship Id="rId10" Type="http://schemas.openxmlformats.org/officeDocument/2006/relationships/image" Target="../media/image127.png"/><Relationship Id="rId4" Type="http://schemas.openxmlformats.org/officeDocument/2006/relationships/image" Target="../media/image121.png"/><Relationship Id="rId9" Type="http://schemas.openxmlformats.org/officeDocument/2006/relationships/image" Target="../media/image126.svg"/></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3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3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3831818"/>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11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11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323987"/>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11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0443"/>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56484" y="6210443"/>
            <a:ext cx="2971736"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03652"/>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3831818"/>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11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11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p>
          <a:p>
            <a:br>
              <a:rPr lang="pt-BR" sz="11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11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dirty="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dirty="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1100" dirty="0">
              <a:ea typeface="+mn-lt"/>
              <a:cs typeface="+mn-lt"/>
            </a:endParaRPr>
          </a:p>
          <a:p>
            <a:r>
              <a:rPr lang="pt" sz="2200" dirty="0">
                <a:ea typeface="+mn-lt"/>
                <a:cs typeface="+mn-lt"/>
              </a:rPr>
              <a:t>Por exemplo, conforme descrito por Chun (2020) no </a:t>
            </a:r>
            <a:r>
              <a:rPr lang="pt" sz="2200" b="1" i="1" dirty="0">
                <a:ea typeface="+mn-lt"/>
                <a:cs typeface="+mn-lt"/>
              </a:rPr>
              <a:t>South China Morning Post</a:t>
            </a:r>
            <a:r>
              <a:rPr lang="pt" sz="2200" dirty="0">
                <a:ea typeface="+mn-lt"/>
                <a:cs typeface="+mn-lt"/>
              </a:rPr>
              <a:t>: </a:t>
            </a:r>
            <a:r>
              <a:rPr lang="pt" sz="2200" i="1" dirty="0">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dirty="0">
                <a:ea typeface="+mn-lt"/>
                <a:cs typeface="+mn-lt"/>
              </a:rPr>
              <a:t>se ele está usando uma máscara cirúrgica.</a:t>
            </a:r>
            <a:r>
              <a:rPr lang="pt" sz="2200" i="1" dirty="0">
                <a:ea typeface="+mn-lt"/>
                <a:cs typeface="+mn-lt"/>
              </a:rPr>
              <a:t>"</a:t>
            </a:r>
            <a:endParaRPr lang="pt" i="1"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8105145" y="5369171"/>
            <a:ext cx="38401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pic>
        <p:nvPicPr>
          <p:cNvPr id="6" name="Mask-Detection - Basic">
            <a:hlinkClick r:id="" action="ppaction://media"/>
            <a:extLst>
              <a:ext uri="{FF2B5EF4-FFF2-40B4-BE49-F238E27FC236}">
                <a16:creationId xmlns:a16="http://schemas.microsoft.com/office/drawing/2014/main" id="{0B088E00-0498-40EE-AB67-AD597D6D5FDF}"/>
              </a:ext>
            </a:extLst>
          </p:cNvPr>
          <p:cNvPicPr>
            <a:picLocks noChangeAspect="1"/>
          </p:cNvPicPr>
          <p:nvPr>
            <a:videoFile r:link="rId1"/>
            <p:extLst>
              <p:ext uri="{DAA4B4D4-6D71-4841-9C94-3DE7FCFB9230}">
                <p14:media xmlns:p14="http://schemas.microsoft.com/office/powerpoint/2010/main" r:embed="rId2">
                  <p14:trim end="1708.4"/>
                </p14:media>
              </p:ext>
            </p:extLst>
          </p:nvPr>
        </p:nvPicPr>
        <p:blipFill>
          <a:blip r:embed="rId7"/>
          <a:stretch>
            <a:fillRect/>
          </a:stretch>
        </p:blipFill>
        <p:spPr>
          <a:xfrm>
            <a:off x="8105146" y="2214808"/>
            <a:ext cx="3840163" cy="31543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 name="Group 5">
            <a:extLst>
              <a:ext uri="{FF2B5EF4-FFF2-40B4-BE49-F238E27FC236}">
                <a16:creationId xmlns:a16="http://schemas.microsoft.com/office/drawing/2014/main" id="{0DFDAB5F-D2EB-465E-8B56-160F7828E132}"/>
              </a:ext>
            </a:extLst>
          </p:cNvPr>
          <p:cNvGrpSpPr/>
          <p:nvPr/>
        </p:nvGrpSpPr>
        <p:grpSpPr>
          <a:xfrm>
            <a:off x="7489417" y="1835713"/>
            <a:ext cx="4667757" cy="5001026"/>
            <a:chOff x="7489417" y="1835713"/>
            <a:chExt cx="4667757"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spTree>
    <p:extLst>
      <p:ext uri="{BB962C8B-B14F-4D97-AF65-F5344CB8AC3E}">
        <p14:creationId xmlns:p14="http://schemas.microsoft.com/office/powerpoint/2010/main" val="8352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660861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
        <p:nvSpPr>
          <p:cNvPr id="5" name="Rectangle 4">
            <a:extLst>
              <a:ext uri="{FF2B5EF4-FFF2-40B4-BE49-F238E27FC236}">
                <a16:creationId xmlns:a16="http://schemas.microsoft.com/office/drawing/2014/main" id="{DD47CF01-E1B5-4F55-B37A-F2EB0B2D3545}"/>
              </a:ext>
            </a:extLst>
          </p:cNvPr>
          <p:cNvSpPr/>
          <p:nvPr/>
        </p:nvSpPr>
        <p:spPr>
          <a:xfrm>
            <a:off x="6857898" y="6069633"/>
            <a:ext cx="5182969" cy="246221"/>
          </a:xfrm>
          <a:prstGeom prst="rect">
            <a:avLst/>
          </a:prstGeom>
        </p:spPr>
        <p:txBody>
          <a:bodyPr wrap="square">
            <a:spAutoFit/>
          </a:bodyPr>
          <a:lstStyle/>
          <a:p>
            <a:pPr algn="ctr"/>
            <a:r>
              <a:rPr lang="pt-BR" sz="1000" dirty="0"/>
              <a:t>Disponível no YouTube</a:t>
            </a:r>
            <a:r>
              <a:rPr lang="pt-BR" sz="1000" b="1" dirty="0"/>
              <a:t> </a:t>
            </a:r>
            <a:r>
              <a:rPr lang="pt-BR" sz="1000" dirty="0"/>
              <a:t>em </a:t>
            </a:r>
            <a:r>
              <a:rPr lang="pt-BR" sz="1000" dirty="0">
                <a:hlinkClick r:id="rId7"/>
              </a:rPr>
              <a:t>https://www.youtube.com/watch?v=rASfmIImRRU</a:t>
            </a:r>
            <a:endParaRPr lang="pt-BR" sz="1000" dirty="0"/>
          </a:p>
        </p:txBody>
      </p:sp>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Single Corner Rounded 8">
            <a:extLst>
              <a:ext uri="{FF2B5EF4-FFF2-40B4-BE49-F238E27FC236}">
                <a16:creationId xmlns:a16="http://schemas.microsoft.com/office/drawing/2014/main" id="{FAABE14E-6900-4EE7-B976-88E049E26C9D}"/>
              </a:ext>
            </a:extLst>
          </p:cNvPr>
          <p:cNvSpPr/>
          <p:nvPr/>
        </p:nvSpPr>
        <p:spPr>
          <a:xfrm>
            <a:off x="176643" y="2170878"/>
            <a:ext cx="7158478" cy="4335177"/>
          </a:xfrm>
          <a:prstGeom prst="round1Rect">
            <a:avLst>
              <a:gd name="adj" fmla="val 5947"/>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b="1"/>
          </a:p>
        </p:txBody>
      </p:sp>
      <p:sp>
        <p:nvSpPr>
          <p:cNvPr id="13" name="Rectangle 12">
            <a:extLst>
              <a:ext uri="{FF2B5EF4-FFF2-40B4-BE49-F238E27FC236}">
                <a16:creationId xmlns:a16="http://schemas.microsoft.com/office/drawing/2014/main" id="{29F731D0-D150-4BA9-A944-3672B9FBED40}"/>
              </a:ext>
            </a:extLst>
          </p:cNvPr>
          <p:cNvSpPr/>
          <p:nvPr/>
        </p:nvSpPr>
        <p:spPr>
          <a:xfrm>
            <a:off x="309489" y="3761587"/>
            <a:ext cx="6849656" cy="259737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pt-BR" b="1"/>
          </a:p>
        </p:txBody>
      </p:sp>
      <p:sp>
        <p:nvSpPr>
          <p:cNvPr id="48" name="Arrow: Right 47">
            <a:extLst>
              <a:ext uri="{FF2B5EF4-FFF2-40B4-BE49-F238E27FC236}">
                <a16:creationId xmlns:a16="http://schemas.microsoft.com/office/drawing/2014/main" id="{530ED857-4A7B-461A-B87E-D13D80125449}"/>
              </a:ext>
            </a:extLst>
          </p:cNvPr>
          <p:cNvSpPr/>
          <p:nvPr/>
        </p:nvSpPr>
        <p:spPr>
          <a:xfrm>
            <a:off x="448273" y="4649627"/>
            <a:ext cx="9276694" cy="1546259"/>
          </a:xfrm>
          <a:prstGeom prst="rightArrow">
            <a:avLst>
              <a:gd name="adj1" fmla="val 100000"/>
              <a:gd name="adj2" fmla="val 50000"/>
            </a:avLst>
          </a:prstGeom>
          <a:ln>
            <a:solidFill>
              <a:srgbClr val="C05178"/>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pt-B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Implantação do modelo preditivo combinado com outros modelos e dispositivos de </a:t>
            </a:r>
            <a:r>
              <a:rPr lang="pt-BR" sz="2400" dirty="0" err="1">
                <a:solidFill>
                  <a:prstClr val="black"/>
                </a:solidFill>
              </a:rPr>
              <a:t>IoT</a:t>
            </a:r>
            <a:endParaRPr lang="pt-BR" sz="2400" dirty="0">
              <a:solidFill>
                <a:prstClr val="black"/>
              </a:solidFill>
            </a:endParaRPr>
          </a:p>
        </p:txBody>
      </p:sp>
      <p:pic>
        <p:nvPicPr>
          <p:cNvPr id="16" name="Graphic 15">
            <a:extLst>
              <a:ext uri="{FF2B5EF4-FFF2-40B4-BE49-F238E27FC236}">
                <a16:creationId xmlns:a16="http://schemas.microsoft.com/office/drawing/2014/main" id="{CBD91C2B-32A1-4148-82C7-C72A2472365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91979" y="4829028"/>
            <a:ext cx="1219200" cy="1219200"/>
          </a:xfrm>
          <a:prstGeom prst="rect">
            <a:avLst/>
          </a:prstGeom>
        </p:spPr>
      </p:pic>
      <p:pic>
        <p:nvPicPr>
          <p:cNvPr id="18" name="Graphic 17">
            <a:extLst>
              <a:ext uri="{FF2B5EF4-FFF2-40B4-BE49-F238E27FC236}">
                <a16:creationId xmlns:a16="http://schemas.microsoft.com/office/drawing/2014/main" id="{2103BA85-AAC8-4863-A065-5CEF57D587A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468256" y="4981428"/>
            <a:ext cx="914400" cy="914400"/>
          </a:xfrm>
          <a:prstGeom prst="rect">
            <a:avLst/>
          </a:prstGeom>
        </p:spPr>
      </p:pic>
      <p:sp>
        <p:nvSpPr>
          <p:cNvPr id="25" name="Rectangle 24">
            <a:extLst>
              <a:ext uri="{FF2B5EF4-FFF2-40B4-BE49-F238E27FC236}">
                <a16:creationId xmlns:a16="http://schemas.microsoft.com/office/drawing/2014/main" id="{CE06B53D-8338-47CA-8AD6-D118CFF24270}"/>
              </a:ext>
            </a:extLst>
          </p:cNvPr>
          <p:cNvSpPr/>
          <p:nvPr/>
        </p:nvSpPr>
        <p:spPr>
          <a:xfrm>
            <a:off x="309489" y="2880969"/>
            <a:ext cx="6849656" cy="430887"/>
          </a:xfrm>
          <a:prstGeom prst="rect">
            <a:avLst/>
          </a:prstGeom>
        </p:spPr>
        <p:txBody>
          <a:bodyPr wrap="square">
            <a:spAutoFit/>
          </a:bodyPr>
          <a:lstStyle/>
          <a:p>
            <a:pPr algn="ctr"/>
            <a:r>
              <a:rPr lang="pt-BR" sz="1100" b="1" dirty="0">
                <a:solidFill>
                  <a:srgbClr val="1B2C62"/>
                </a:solidFill>
                <a:latin typeface="Segoe UI" panose="020B0502040204020203" pitchFamily="34" charset="0"/>
                <a:cs typeface="Segoe UI" panose="020B0502040204020203" pitchFamily="34" charset="0"/>
              </a:rPr>
              <a:t>Modelo de predição de uso de máscara facial</a:t>
            </a:r>
          </a:p>
          <a:p>
            <a:pPr algn="ctr"/>
            <a:r>
              <a:rPr lang="pt-BR" sz="1100" dirty="0">
                <a:solidFill>
                  <a:srgbClr val="1B2C62"/>
                </a:solidFill>
                <a:latin typeface="Segoe UI" panose="020B0502040204020203" pitchFamily="34" charset="0"/>
                <a:cs typeface="Segoe UI" panose="020B0502040204020203" pitchFamily="34" charset="0"/>
              </a:rPr>
              <a:t>(escopo do trabalho desta pesquisa)</a:t>
            </a:r>
          </a:p>
        </p:txBody>
      </p:sp>
      <p:grpSp>
        <p:nvGrpSpPr>
          <p:cNvPr id="31" name="Group 30">
            <a:extLst>
              <a:ext uri="{FF2B5EF4-FFF2-40B4-BE49-F238E27FC236}">
                <a16:creationId xmlns:a16="http://schemas.microsoft.com/office/drawing/2014/main" id="{05CE91B3-B1FA-4EF1-B43C-F9F9A4D4E0AA}"/>
              </a:ext>
            </a:extLst>
          </p:cNvPr>
          <p:cNvGrpSpPr/>
          <p:nvPr/>
        </p:nvGrpSpPr>
        <p:grpSpPr>
          <a:xfrm>
            <a:off x="1424463" y="2315579"/>
            <a:ext cx="4062124" cy="432591"/>
            <a:chOff x="302455" y="2337843"/>
            <a:chExt cx="4062124" cy="432591"/>
          </a:xfrm>
        </p:grpSpPr>
        <p:pic>
          <p:nvPicPr>
            <p:cNvPr id="27" name="Picture 26" descr="A close up of a sign&#10;&#10;Description automatically generated">
              <a:extLst>
                <a:ext uri="{FF2B5EF4-FFF2-40B4-BE49-F238E27FC236}">
                  <a16:creationId xmlns:a16="http://schemas.microsoft.com/office/drawing/2014/main" id="{F07A7771-7F22-423A-AD45-C72D26979BE9}"/>
                </a:ext>
              </a:extLst>
            </p:cNvPr>
            <p:cNvPicPr>
              <a:picLocks noChangeAspect="1"/>
            </p:cNvPicPr>
            <p:nvPr/>
          </p:nvPicPr>
          <p:blipFill rotWithShape="1">
            <a:blip r:embed="rId6">
              <a:extLst>
                <a:ext uri="{28A0092B-C50C-407E-A947-70E740481C1C}">
                  <a14:useLocalDpi xmlns:a14="http://schemas.microsoft.com/office/drawing/2010/main" val="0"/>
                </a:ext>
              </a:extLst>
            </a:blip>
            <a:srcRect l="5213" t="23903" r="5602" b="25977"/>
            <a:stretch/>
          </p:blipFill>
          <p:spPr>
            <a:xfrm>
              <a:off x="302455" y="2364486"/>
              <a:ext cx="2152357" cy="405948"/>
            </a:xfrm>
            <a:prstGeom prst="rect">
              <a:avLst/>
            </a:prstGeom>
          </p:spPr>
        </p:pic>
        <p:pic>
          <p:nvPicPr>
            <p:cNvPr id="29" name="Picture 28" descr="A close up of a sign&#10;&#10;Description automatically generated">
              <a:extLst>
                <a:ext uri="{FF2B5EF4-FFF2-40B4-BE49-F238E27FC236}">
                  <a16:creationId xmlns:a16="http://schemas.microsoft.com/office/drawing/2014/main" id="{E499B32E-9812-4EBA-8D3C-7EE1E38A7EF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872887" y="2337843"/>
              <a:ext cx="1491692" cy="432591"/>
            </a:xfrm>
            <a:prstGeom prst="rect">
              <a:avLst/>
            </a:prstGeom>
          </p:spPr>
        </p:pic>
        <p:sp>
          <p:nvSpPr>
            <p:cNvPr id="30" name="TextBox 29">
              <a:extLst>
                <a:ext uri="{FF2B5EF4-FFF2-40B4-BE49-F238E27FC236}">
                  <a16:creationId xmlns:a16="http://schemas.microsoft.com/office/drawing/2014/main" id="{905716A9-BAC7-4F13-94BE-F73F330287AB}"/>
                </a:ext>
              </a:extLst>
            </p:cNvPr>
            <p:cNvSpPr txBox="1"/>
            <p:nvPr/>
          </p:nvSpPr>
          <p:spPr>
            <a:xfrm>
              <a:off x="2471604" y="2396291"/>
              <a:ext cx="300082" cy="369332"/>
            </a:xfrm>
            <a:prstGeom prst="rect">
              <a:avLst/>
            </a:prstGeom>
            <a:noFill/>
          </p:spPr>
          <p:txBody>
            <a:bodyPr wrap="none" rtlCol="0">
              <a:spAutoFit/>
            </a:bodyPr>
            <a:lstStyle/>
            <a:p>
              <a:r>
                <a:rPr lang="pt-BR" dirty="0"/>
                <a:t>+</a:t>
              </a:r>
            </a:p>
          </p:txBody>
        </p:sp>
      </p:grpSp>
      <p:sp>
        <p:nvSpPr>
          <p:cNvPr id="33" name="Rectangle 32">
            <a:extLst>
              <a:ext uri="{FF2B5EF4-FFF2-40B4-BE49-F238E27FC236}">
                <a16:creationId xmlns:a16="http://schemas.microsoft.com/office/drawing/2014/main" id="{ED53FCB8-47D4-4E35-A464-CBB73AD201B7}"/>
              </a:ext>
            </a:extLst>
          </p:cNvPr>
          <p:cNvSpPr/>
          <p:nvPr/>
        </p:nvSpPr>
        <p:spPr>
          <a:xfrm>
            <a:off x="2613163" y="3983182"/>
            <a:ext cx="2100708" cy="430887"/>
          </a:xfrm>
          <a:prstGeom prst="rect">
            <a:avLst/>
          </a:prstGeom>
        </p:spPr>
        <p:txBody>
          <a:bodyPr wrap="square">
            <a:spAutoFit/>
          </a:bodyPr>
          <a:lstStyle/>
          <a:p>
            <a:pPr algn="ctr"/>
            <a:r>
              <a:rPr lang="pt-BR" sz="1100" b="1" dirty="0">
                <a:solidFill>
                  <a:schemeClr val="bg1"/>
                </a:solidFill>
                <a:latin typeface="Segoe UI" panose="020B0502040204020203" pitchFamily="34" charset="0"/>
                <a:cs typeface="Segoe UI" panose="020B0502040204020203" pitchFamily="34" charset="0"/>
              </a:rPr>
              <a:t>Treinamento do modelo utilizando a base de imagens</a:t>
            </a:r>
            <a:endParaRPr lang="pt-BR" sz="1100" dirty="0">
              <a:solidFill>
                <a:schemeClr val="bg1"/>
              </a:solidFill>
              <a:latin typeface="Segoe UI" panose="020B0502040204020203" pitchFamily="34" charset="0"/>
              <a:cs typeface="Segoe UI" panose="020B0502040204020203" pitchFamily="34" charset="0"/>
            </a:endParaRPr>
          </a:p>
        </p:txBody>
      </p:sp>
      <p:pic>
        <p:nvPicPr>
          <p:cNvPr id="35" name="Graphic 34">
            <a:extLst>
              <a:ext uri="{FF2B5EF4-FFF2-40B4-BE49-F238E27FC236}">
                <a16:creationId xmlns:a16="http://schemas.microsoft.com/office/drawing/2014/main" id="{1F39489A-FFE1-4E46-BDFA-3D99D217A26F}"/>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978258" y="4981428"/>
            <a:ext cx="914400" cy="914400"/>
          </a:xfrm>
          <a:prstGeom prst="rect">
            <a:avLst/>
          </a:prstGeom>
        </p:spPr>
      </p:pic>
      <p:sp>
        <p:nvSpPr>
          <p:cNvPr id="37" name="Rectangle 36">
            <a:extLst>
              <a:ext uri="{FF2B5EF4-FFF2-40B4-BE49-F238E27FC236}">
                <a16:creationId xmlns:a16="http://schemas.microsoft.com/office/drawing/2014/main" id="{AD941F6D-AF2A-4EB7-AF37-0C607AE0EFE2}"/>
              </a:ext>
            </a:extLst>
          </p:cNvPr>
          <p:cNvSpPr/>
          <p:nvPr/>
        </p:nvSpPr>
        <p:spPr>
          <a:xfrm>
            <a:off x="7558100" y="3983182"/>
            <a:ext cx="1754716" cy="430887"/>
          </a:xfrm>
          <a:prstGeom prst="rect">
            <a:avLst/>
          </a:prstGeom>
        </p:spPr>
        <p:txBody>
          <a:bodyPr wrap="square">
            <a:spAutoFit/>
          </a:bodyPr>
          <a:lstStyle/>
          <a:p>
            <a:pPr algn="ctr"/>
            <a:r>
              <a:rPr lang="pt-BR" sz="1100" b="1" dirty="0">
                <a:solidFill>
                  <a:srgbClr val="1B2C62"/>
                </a:solidFill>
                <a:latin typeface="Segoe UI" panose="020B0502040204020203" pitchFamily="34" charset="0"/>
                <a:cs typeface="Segoe UI" panose="020B0502040204020203" pitchFamily="34" charset="0"/>
              </a:rPr>
              <a:t>Deployment do modelo </a:t>
            </a:r>
          </a:p>
          <a:p>
            <a:pPr algn="ctr"/>
            <a:r>
              <a:rPr lang="pt-BR" sz="1100" b="1" dirty="0">
                <a:solidFill>
                  <a:srgbClr val="1B2C62"/>
                </a:solidFill>
                <a:latin typeface="Segoe UI" panose="020B0502040204020203" pitchFamily="34" charset="0"/>
                <a:cs typeface="Segoe UI" panose="020B0502040204020203" pitchFamily="34" charset="0"/>
              </a:rPr>
              <a:t>para dispositivo</a:t>
            </a:r>
            <a:endParaRPr lang="pt-BR" sz="1100" dirty="0">
              <a:solidFill>
                <a:srgbClr val="1B2C62"/>
              </a:solidFill>
              <a:latin typeface="Segoe UI" panose="020B0502040204020203" pitchFamily="34" charset="0"/>
              <a:cs typeface="Segoe UI" panose="020B0502040204020203" pitchFamily="34" charset="0"/>
            </a:endParaRPr>
          </a:p>
        </p:txBody>
      </p:sp>
      <p:sp>
        <p:nvSpPr>
          <p:cNvPr id="50" name="Rectangle 49">
            <a:extLst>
              <a:ext uri="{FF2B5EF4-FFF2-40B4-BE49-F238E27FC236}">
                <a16:creationId xmlns:a16="http://schemas.microsoft.com/office/drawing/2014/main" id="{BA45CAD9-7BF7-46FB-998D-9EA6F8D19937}"/>
              </a:ext>
            </a:extLst>
          </p:cNvPr>
          <p:cNvSpPr/>
          <p:nvPr/>
        </p:nvSpPr>
        <p:spPr>
          <a:xfrm>
            <a:off x="351225" y="3983182"/>
            <a:ext cx="2100708" cy="430887"/>
          </a:xfrm>
          <a:prstGeom prst="rect">
            <a:avLst/>
          </a:prstGeom>
        </p:spPr>
        <p:txBody>
          <a:bodyPr wrap="square">
            <a:spAutoFit/>
          </a:bodyPr>
          <a:lstStyle/>
          <a:p>
            <a:pPr algn="ctr"/>
            <a:r>
              <a:rPr lang="pt-BR" sz="1100" b="1" dirty="0">
                <a:solidFill>
                  <a:schemeClr val="bg1"/>
                </a:solidFill>
                <a:latin typeface="Segoe UI" panose="020B0502040204020203" pitchFamily="34" charset="0"/>
                <a:cs typeface="Segoe UI" panose="020B0502040204020203" pitchFamily="34" charset="0"/>
              </a:rPr>
              <a:t>Construção do modelo com arquitetura selecionada</a:t>
            </a:r>
            <a:endParaRPr lang="pt-BR" sz="1100" dirty="0">
              <a:solidFill>
                <a:schemeClr val="bg1"/>
              </a:solidFill>
              <a:latin typeface="Segoe UI" panose="020B0502040204020203" pitchFamily="34" charset="0"/>
              <a:cs typeface="Segoe UI" panose="020B0502040204020203" pitchFamily="34" charset="0"/>
            </a:endParaRPr>
          </a:p>
        </p:txBody>
      </p:sp>
      <p:pic>
        <p:nvPicPr>
          <p:cNvPr id="52" name="Graphic 51">
            <a:extLst>
              <a:ext uri="{FF2B5EF4-FFF2-40B4-BE49-F238E27FC236}">
                <a16:creationId xmlns:a16="http://schemas.microsoft.com/office/drawing/2014/main" id="{E073602A-55AF-41C2-A0EB-E5DA47986652}"/>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3053917" y="4829028"/>
            <a:ext cx="1219200" cy="1219200"/>
          </a:xfrm>
          <a:prstGeom prst="rect">
            <a:avLst/>
          </a:prstGeom>
        </p:spPr>
      </p:pic>
      <p:sp>
        <p:nvSpPr>
          <p:cNvPr id="54" name="Rectangle 53">
            <a:extLst>
              <a:ext uri="{FF2B5EF4-FFF2-40B4-BE49-F238E27FC236}">
                <a16:creationId xmlns:a16="http://schemas.microsoft.com/office/drawing/2014/main" id="{DAF1AA66-4600-437C-A8EB-41E2E2AAE914}"/>
              </a:ext>
            </a:extLst>
          </p:cNvPr>
          <p:cNvSpPr/>
          <p:nvPr/>
        </p:nvSpPr>
        <p:spPr>
          <a:xfrm>
            <a:off x="4875102" y="3983182"/>
            <a:ext cx="2100708" cy="430887"/>
          </a:xfrm>
          <a:prstGeom prst="rect">
            <a:avLst/>
          </a:prstGeom>
        </p:spPr>
        <p:txBody>
          <a:bodyPr wrap="square">
            <a:spAutoFit/>
          </a:bodyPr>
          <a:lstStyle/>
          <a:p>
            <a:pPr algn="ctr"/>
            <a:r>
              <a:rPr lang="pt-BR" sz="1100" b="1" dirty="0">
                <a:solidFill>
                  <a:schemeClr val="bg1"/>
                </a:solidFill>
                <a:latin typeface="Segoe UI" panose="020B0502040204020203" pitchFamily="34" charset="0"/>
                <a:cs typeface="Segoe UI" panose="020B0502040204020203" pitchFamily="34" charset="0"/>
              </a:rPr>
              <a:t>Geração de modelo em arquivo comprimido .</a:t>
            </a:r>
            <a:r>
              <a:rPr lang="pt-BR" sz="1100" b="1" dirty="0" err="1">
                <a:solidFill>
                  <a:schemeClr val="bg1"/>
                </a:solidFill>
                <a:latin typeface="Segoe UI" panose="020B0502040204020203" pitchFamily="34" charset="0"/>
                <a:cs typeface="Segoe UI" panose="020B0502040204020203" pitchFamily="34" charset="0"/>
              </a:rPr>
              <a:t>tflite</a:t>
            </a:r>
            <a:endParaRPr lang="pt-BR" sz="1100" b="1" dirty="0">
              <a:solidFill>
                <a:schemeClr val="bg1"/>
              </a:solidFill>
              <a:latin typeface="Segoe UI" panose="020B0502040204020203" pitchFamily="34" charset="0"/>
              <a:cs typeface="Segoe UI" panose="020B0502040204020203" pitchFamily="34" charset="0"/>
            </a:endParaRPr>
          </a:p>
        </p:txBody>
      </p:sp>
      <p:sp>
        <p:nvSpPr>
          <p:cNvPr id="56" name="Left Brace 55">
            <a:extLst>
              <a:ext uri="{FF2B5EF4-FFF2-40B4-BE49-F238E27FC236}">
                <a16:creationId xmlns:a16="http://schemas.microsoft.com/office/drawing/2014/main" id="{9F703505-732C-41CC-B8B4-A55AAB441ADB}"/>
              </a:ext>
            </a:extLst>
          </p:cNvPr>
          <p:cNvSpPr/>
          <p:nvPr/>
        </p:nvSpPr>
        <p:spPr>
          <a:xfrm rot="5400000">
            <a:off x="3614640" y="128510"/>
            <a:ext cx="281089" cy="6807920"/>
          </a:xfrm>
          <a:prstGeom prst="leftBrace">
            <a:avLst>
              <a:gd name="adj1" fmla="val 85906"/>
              <a:gd name="adj2" fmla="val 50000"/>
            </a:avLst>
          </a:prstGeom>
          <a:ln w="19050">
            <a:solidFill>
              <a:srgbClr val="1B2C6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pt-BR"/>
          </a:p>
        </p:txBody>
      </p:sp>
      <p:sp>
        <p:nvSpPr>
          <p:cNvPr id="60" name="Rectangle 59">
            <a:extLst>
              <a:ext uri="{FF2B5EF4-FFF2-40B4-BE49-F238E27FC236}">
                <a16:creationId xmlns:a16="http://schemas.microsoft.com/office/drawing/2014/main" id="{350CB871-D621-4B6C-84EB-11ACBC875E6D}"/>
              </a:ext>
            </a:extLst>
          </p:cNvPr>
          <p:cNvSpPr/>
          <p:nvPr/>
        </p:nvSpPr>
        <p:spPr>
          <a:xfrm>
            <a:off x="9394124" y="3860086"/>
            <a:ext cx="2804809" cy="769441"/>
          </a:xfrm>
          <a:prstGeom prst="rect">
            <a:avLst/>
          </a:prstGeom>
        </p:spPr>
        <p:txBody>
          <a:bodyPr wrap="square">
            <a:spAutoFit/>
          </a:bodyPr>
          <a:lstStyle/>
          <a:p>
            <a:pPr algn="ctr"/>
            <a:r>
              <a:rPr lang="pt-BR" sz="1100" b="1" dirty="0">
                <a:solidFill>
                  <a:srgbClr val="1B2C62"/>
                </a:solidFill>
                <a:latin typeface="Segoe UI" panose="020B0502040204020203" pitchFamily="34" charset="0"/>
                <a:cs typeface="Segoe UI" panose="020B0502040204020203" pitchFamily="34" charset="0"/>
              </a:rPr>
              <a:t>Modelo de detecção de faces</a:t>
            </a:r>
          </a:p>
          <a:p>
            <a:pPr algn="ctr"/>
            <a:r>
              <a:rPr lang="pt-BR" sz="1100" b="1" dirty="0">
                <a:solidFill>
                  <a:srgbClr val="1B2C62"/>
                </a:solidFill>
                <a:latin typeface="Segoe UI" panose="020B0502040204020203" pitchFamily="34" charset="0"/>
                <a:cs typeface="Segoe UI" panose="020B0502040204020203" pitchFamily="34" charset="0"/>
              </a:rPr>
              <a:t>+</a:t>
            </a:r>
          </a:p>
          <a:p>
            <a:pPr algn="ctr"/>
            <a:r>
              <a:rPr lang="pt-BR" sz="1100" b="1" dirty="0">
                <a:solidFill>
                  <a:srgbClr val="1B2C62"/>
                </a:solidFill>
                <a:latin typeface="Segoe UI" panose="020B0502040204020203" pitchFamily="34" charset="0"/>
                <a:cs typeface="Segoe UI" panose="020B0502040204020203" pitchFamily="34" charset="0"/>
              </a:rPr>
              <a:t>Modelo de predição de </a:t>
            </a:r>
          </a:p>
          <a:p>
            <a:pPr algn="ctr"/>
            <a:r>
              <a:rPr lang="pt-BR" sz="1100" b="1" dirty="0">
                <a:solidFill>
                  <a:srgbClr val="1B2C62"/>
                </a:solidFill>
                <a:latin typeface="Segoe UI" panose="020B0502040204020203" pitchFamily="34" charset="0"/>
                <a:cs typeface="Segoe UI" panose="020B0502040204020203" pitchFamily="34" charset="0"/>
              </a:rPr>
              <a:t>uso de máscara facial</a:t>
            </a:r>
            <a:endParaRPr lang="pt-BR" sz="1100" dirty="0">
              <a:solidFill>
                <a:srgbClr val="1B2C62"/>
              </a:solidFill>
              <a:latin typeface="Segoe UI" panose="020B0502040204020203" pitchFamily="34" charset="0"/>
              <a:cs typeface="Segoe UI" panose="020B0502040204020203" pitchFamily="34" charset="0"/>
            </a:endParaRPr>
          </a:p>
        </p:txBody>
      </p:sp>
      <p:pic>
        <p:nvPicPr>
          <p:cNvPr id="62" name="Picture 61" descr="A circuit board&#10;&#10;Description automatically generated">
            <a:extLst>
              <a:ext uri="{FF2B5EF4-FFF2-40B4-BE49-F238E27FC236}">
                <a16:creationId xmlns:a16="http://schemas.microsoft.com/office/drawing/2014/main" id="{E09276BD-085A-4530-B9BD-3195BBA845E9}"/>
              </a:ext>
            </a:extLst>
          </p:cNvPr>
          <p:cNvPicPr>
            <a:picLocks noChangeAspect="1"/>
          </p:cNvPicPr>
          <p:nvPr/>
        </p:nvPicPr>
        <p:blipFill rotWithShape="1">
          <a:blip r:embed="rId12">
            <a:extLst>
              <a:ext uri="{28A0092B-C50C-407E-A947-70E740481C1C}">
                <a14:useLocalDpi xmlns:a14="http://schemas.microsoft.com/office/drawing/2010/main" val="0"/>
              </a:ext>
            </a:extLst>
          </a:blip>
          <a:srcRect b="12439"/>
          <a:stretch/>
        </p:blipFill>
        <p:spPr>
          <a:xfrm>
            <a:off x="9724967" y="4629527"/>
            <a:ext cx="2143125" cy="1876528"/>
          </a:xfrm>
          <a:prstGeom prst="rect">
            <a:avLst/>
          </a:prstGeom>
        </p:spPr>
      </p:pic>
      <p:pic>
        <p:nvPicPr>
          <p:cNvPr id="58" name="Picture 57" descr="A close up of a sign&#10;&#10;Description automatically generated">
            <a:extLst>
              <a:ext uri="{FF2B5EF4-FFF2-40B4-BE49-F238E27FC236}">
                <a16:creationId xmlns:a16="http://schemas.microsoft.com/office/drawing/2014/main" id="{AC7C74F3-BB8E-409B-B5EA-DFD4AB6E9EF0}"/>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1542044" y="5574539"/>
            <a:ext cx="541261" cy="666969"/>
          </a:xfrm>
          <a:prstGeom prst="rect">
            <a:avLst/>
          </a:prstGeom>
        </p:spPr>
      </p:pic>
      <p:sp>
        <p:nvSpPr>
          <p:cNvPr id="64" name="Rectangle 63">
            <a:extLst>
              <a:ext uri="{FF2B5EF4-FFF2-40B4-BE49-F238E27FC236}">
                <a16:creationId xmlns:a16="http://schemas.microsoft.com/office/drawing/2014/main" id="{C2635B96-1140-4B10-A4DB-3430CFE2A029}"/>
              </a:ext>
            </a:extLst>
          </p:cNvPr>
          <p:cNvSpPr/>
          <p:nvPr/>
        </p:nvSpPr>
        <p:spPr>
          <a:xfrm>
            <a:off x="9468369" y="2144090"/>
            <a:ext cx="2598336" cy="1446550"/>
          </a:xfrm>
          <a:prstGeom prst="rect">
            <a:avLst/>
          </a:prstGeom>
        </p:spPr>
        <p:txBody>
          <a:bodyPr wrap="square">
            <a:spAutoFit/>
          </a:bodyPr>
          <a:lstStyle/>
          <a:p>
            <a:pPr algn="ctr"/>
            <a:r>
              <a:rPr lang="pt-BR" sz="1100" dirty="0">
                <a:solidFill>
                  <a:srgbClr val="1B2C62"/>
                </a:solidFill>
                <a:latin typeface="Segoe UI" panose="020B0502040204020203" pitchFamily="34" charset="0"/>
                <a:cs typeface="Segoe UI" panose="020B0502040204020203" pitchFamily="34" charset="0"/>
              </a:rPr>
              <a:t>O modelo construído neste projeto pode ser embarcado em dispositivos que já possuem nativamente modelos de detecção e recorte de faces, havendo desta forma uma segregação de reponsabilidades e especialização entre os modelos, que podem ser usados de forma combinada.</a:t>
            </a:r>
          </a:p>
        </p:txBody>
      </p:sp>
      <p:cxnSp>
        <p:nvCxnSpPr>
          <p:cNvPr id="65" name="Straight Connector 64">
            <a:extLst>
              <a:ext uri="{FF2B5EF4-FFF2-40B4-BE49-F238E27FC236}">
                <a16:creationId xmlns:a16="http://schemas.microsoft.com/office/drawing/2014/main" id="{8A891272-F380-4398-A867-EF586D9DB355}"/>
              </a:ext>
            </a:extLst>
          </p:cNvPr>
          <p:cNvCxnSpPr>
            <a:cxnSpLocks/>
            <a:stCxn id="60" idx="0"/>
          </p:cNvCxnSpPr>
          <p:nvPr/>
        </p:nvCxnSpPr>
        <p:spPr>
          <a:xfrm flipV="1">
            <a:off x="10796529" y="3590640"/>
            <a:ext cx="1" cy="269446"/>
          </a:xfrm>
          <a:prstGeom prst="line">
            <a:avLst/>
          </a:prstGeom>
          <a:ln w="15875">
            <a:solidFill>
              <a:srgbClr val="364574"/>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0442F0C-662C-4D60-B56D-A97F5AA48EA8}"/>
              </a:ext>
            </a:extLst>
          </p:cNvPr>
          <p:cNvCxnSpPr>
            <a:cxnSpLocks/>
          </p:cNvCxnSpPr>
          <p:nvPr/>
        </p:nvCxnSpPr>
        <p:spPr>
          <a:xfrm rot="16200000">
            <a:off x="10794740" y="3410096"/>
            <a:ext cx="0" cy="361088"/>
          </a:xfrm>
          <a:prstGeom prst="line">
            <a:avLst/>
          </a:prstGeom>
          <a:ln w="15875">
            <a:solidFill>
              <a:srgbClr val="36457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039603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3</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6699"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Conclusão</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a:ea typeface="+mn-lt"/>
                <a:cs typeface="+mn-lt"/>
              </a:rPr>
              <a:t>Conclusões finais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1005</TotalTime>
  <Words>9216</Words>
  <Application>Microsoft Office PowerPoint</Application>
  <PresentationFormat>Widescreen</PresentationFormat>
  <Paragraphs>617</Paragraphs>
  <Slides>64</Slides>
  <Notes>13</Notes>
  <HiddenSlides>0</HiddenSlides>
  <MMClips>2</MMClips>
  <ScaleCrop>false</ScaleCrop>
  <HeadingPairs>
    <vt:vector size="6" baseType="variant">
      <vt:variant>
        <vt:lpstr>Fonts Used</vt:lpstr>
      </vt:variant>
      <vt:variant>
        <vt:i4>7</vt:i4>
      </vt:variant>
      <vt:variant>
        <vt:lpstr>Theme</vt:lpstr>
      </vt:variant>
      <vt:variant>
        <vt:i4>3</vt:i4>
      </vt:variant>
      <vt:variant>
        <vt:lpstr>Slide Titles</vt:lpstr>
      </vt:variant>
      <vt:variant>
        <vt:i4>64</vt:i4>
      </vt:variant>
    </vt:vector>
  </HeadingPairs>
  <TitlesOfParts>
    <vt:vector size="74" baseType="lpstr">
      <vt:lpstr>Arial</vt:lpstr>
      <vt:lpstr>Arial Rounded MT Bold</vt:lpstr>
      <vt:lpstr>Calibri</vt:lpstr>
      <vt:lpstr>Calibri (Body)</vt:lpstr>
      <vt:lpstr>Calibri Light</vt:lpstr>
      <vt:lpstr>Courier New</vt:lpstr>
      <vt:lpstr>Segoe UI</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45</cp:revision>
  <dcterms:created xsi:type="dcterms:W3CDTF">2020-07-04T22:21:25Z</dcterms:created>
  <dcterms:modified xsi:type="dcterms:W3CDTF">2020-07-15T19:21:42Z</dcterms:modified>
</cp:coreProperties>
</file>